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Heebo Light" pitchFamily="2" charset="-79"/>
      <p:regular r:id="rId18"/>
    </p:embeddedFont>
    <p:embeddedFont>
      <p:font typeface="Montserrat" panose="000005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686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Transaction Data Analysis Report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Made By : Ahmed Hossam Abd El Aziz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027" y="409694"/>
            <a:ext cx="3978354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Dashboard: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28" y="982444"/>
            <a:ext cx="12768143" cy="71150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6027" y="8455938"/>
            <a:ext cx="13438346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788" y="406122"/>
            <a:ext cx="4218384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Dashboard: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94" y="972084"/>
            <a:ext cx="12739211" cy="7154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0788" y="8483322"/>
            <a:ext cx="13448824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455" y="407313"/>
            <a:ext cx="3703558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Cards Dashboard: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29" y="975536"/>
            <a:ext cx="12712541" cy="71200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2455" y="8453080"/>
            <a:ext cx="1344549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65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58572"/>
            <a:ext cx="4215289" cy="1824276"/>
          </a:xfrm>
          <a:prstGeom prst="roundRect">
            <a:avLst>
              <a:gd name="adj" fmla="val 4569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079790"/>
            <a:ext cx="37266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Spending &amp; Transactions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3509010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dataset reveals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$19.26M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 total spending across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450K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transactions.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2858572"/>
            <a:ext cx="4215408" cy="1824276"/>
          </a:xfrm>
          <a:prstGeom prst="roundRect">
            <a:avLst>
              <a:gd name="adj" fmla="val 4569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3079790"/>
            <a:ext cx="36133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Spending Patterns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3509010"/>
            <a:ext cx="37729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Spending is evenly distributed between genders, but older customers dominate in volume.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2858572"/>
            <a:ext cx="4215289" cy="1824276"/>
          </a:xfrm>
          <a:prstGeom prst="roundRect">
            <a:avLst>
              <a:gd name="adj" fmla="val 4569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42421" y="30797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 Types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3509010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Swipe and chip transactions are the most common, while online transactions are still minimal.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4881205"/>
            <a:ext cx="6422112" cy="1506736"/>
          </a:xfrm>
          <a:prstGeom prst="roundRect">
            <a:avLst>
              <a:gd name="adj" fmla="val 553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15008" y="51024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 Usage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15008" y="5531644"/>
            <a:ext cx="597967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Debit cards are most widely used, though credit card holders tend to spend more.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260" y="4881205"/>
            <a:ext cx="6422231" cy="1506736"/>
          </a:xfrm>
          <a:prstGeom prst="roundRect">
            <a:avLst>
              <a:gd name="adj" fmla="val 553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35478" y="51024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Value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635478" y="553164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Customers with 3–4 cards provide the highest business value.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731" y="657225"/>
            <a:ext cx="4627602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226731" y="1513284"/>
            <a:ext cx="766333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Based on the analysis, here are actionable recommendations: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44" y="1988701"/>
            <a:ext cx="277654" cy="3470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28234" y="2017752"/>
            <a:ext cx="465367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Younger Customers (20–30 years)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828234" y="2417802"/>
            <a:ext cx="706183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youth-focused campaigns to capture the underrepresented segment.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44" y="3055144"/>
            <a:ext cx="277654" cy="34706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28234" y="3084195"/>
            <a:ext cx="3364825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Online Transactions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828234" y="3484245"/>
            <a:ext cx="706183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Offer incentives for e-commerce or mobile payments to boost digital adoption.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44" y="4121587"/>
            <a:ext cx="277654" cy="3470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28234" y="4150638"/>
            <a:ext cx="4618434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Loyalty Programs for Multi-Card Holders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828234" y="4550688"/>
            <a:ext cx="706183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Customers with 3–4 cards are the most profitable—tailor loyalty benefits toward them.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44" y="5188029"/>
            <a:ext cx="277654" cy="34706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28234" y="5217081"/>
            <a:ext cx="554914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Strengthen Partnerships with Mastercard &amp; Visa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6828234" y="5617131"/>
            <a:ext cx="7061835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Since these brands dominate, exclusive offers or collaborations could drive even more usage.</a:t>
            </a:r>
            <a:endParaRPr lang="en-US" sz="14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44" y="6550700"/>
            <a:ext cx="277654" cy="34706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828234" y="6579751"/>
            <a:ext cx="3802499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Senior Customers (60+)</a:t>
            </a:r>
            <a:endParaRPr lang="en-US" sz="1800" dirty="0"/>
          </a:p>
        </p:txBody>
      </p:sp>
      <p:sp>
        <p:nvSpPr>
          <p:cNvPr id="19" name="Text 11"/>
          <p:cNvSpPr/>
          <p:nvPr/>
        </p:nvSpPr>
        <p:spPr>
          <a:xfrm>
            <a:off x="6828234" y="6979801"/>
            <a:ext cx="7061835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age group is highly active; personalized services or simplified digital experiences could further increase engagement.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5" y="213360"/>
            <a:ext cx="13684769" cy="7802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276" y="471845"/>
            <a:ext cx="4552831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Presentation Agenda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86276" y="1351121"/>
            <a:ext cx="1325784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will cover the essential steps and insights derived from our financial transaction data analysis.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86276" y="1818561"/>
            <a:ext cx="386001" cy="38600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50630" y="1926669"/>
            <a:ext cx="25729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243846" y="1877497"/>
            <a:ext cx="273129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&amp; Objectives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243846" y="2248376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Setting the stage for our analysis and outlining key goals.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86276" y="2865953"/>
            <a:ext cx="386001" cy="38600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5699" y="2946320"/>
            <a:ext cx="25729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243846" y="2924889"/>
            <a:ext cx="329386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 &amp; Tools Used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243846" y="3295769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look at our data sources and the technologies enabling our analysis.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86276" y="3913346"/>
            <a:ext cx="386001" cy="38600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0768" y="3993713"/>
            <a:ext cx="25729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243846" y="3972282"/>
            <a:ext cx="3210639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243846" y="4343162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How we prepared the data and solved its problems.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86276" y="4960739"/>
            <a:ext cx="386001" cy="38600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0768" y="5041106"/>
            <a:ext cx="25729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243846" y="5019675"/>
            <a:ext cx="214467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Analysis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243846" y="5390555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Translating data findings into actionable business intelligence.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86276" y="6008132"/>
            <a:ext cx="386001" cy="38600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50630" y="6088499"/>
            <a:ext cx="25729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243846" y="6067068"/>
            <a:ext cx="224397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Overview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243846" y="6437948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Demonstrating our interactive visualisation of key metrics.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86276" y="7055525"/>
            <a:ext cx="386001" cy="38600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50630" y="7119819"/>
            <a:ext cx="25729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243846" y="7114461"/>
            <a:ext cx="351091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&amp; Recommendations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1243846" y="7485340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Summarising our findings and suggesting future strategic directions.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085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938588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Today, I will walk you through an analysis of a transactions dataset, where we explore customer behaviors, transaction patterns, and card usage trends.This project combines data cleaning, Python exploratory insights, and interactive Power BI dashboards to extract meaningful business insights.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395" y="599242"/>
            <a:ext cx="4259342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81395" y="1642586"/>
            <a:ext cx="3805476" cy="1798677"/>
          </a:xfrm>
          <a:prstGeom prst="roundRect">
            <a:avLst>
              <a:gd name="adj" fmla="val 610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5" y="1619726"/>
            <a:ext cx="3805476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24" y="1387078"/>
            <a:ext cx="511016" cy="51101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858" y="1514832"/>
            <a:ext cx="204430" cy="25550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74514" y="2068473"/>
            <a:ext cx="3143488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Spending Trends</a:t>
            </a:r>
            <a:endParaRPr lang="en-US" sz="1650" dirty="0"/>
          </a:p>
        </p:txBody>
      </p:sp>
      <p:sp>
        <p:nvSpPr>
          <p:cNvPr id="9" name="Text 3"/>
          <p:cNvSpPr/>
          <p:nvPr/>
        </p:nvSpPr>
        <p:spPr>
          <a:xfrm>
            <a:off x="874514" y="2436852"/>
            <a:ext cx="3419237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understand spending trends across time, gender, and age groups.</a:t>
            </a:r>
            <a:endParaRPr lang="en-US" sz="1300" dirty="0"/>
          </a:p>
        </p:txBody>
      </p:sp>
      <p:sp>
        <p:nvSpPr>
          <p:cNvPr id="10" name="Shape 4"/>
          <p:cNvSpPr/>
          <p:nvPr/>
        </p:nvSpPr>
        <p:spPr>
          <a:xfrm>
            <a:off x="4657130" y="1642586"/>
            <a:ext cx="3805476" cy="1798677"/>
          </a:xfrm>
          <a:prstGeom prst="roundRect">
            <a:avLst>
              <a:gd name="adj" fmla="val 610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130" y="1619726"/>
            <a:ext cx="3805476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359" y="1387078"/>
            <a:ext cx="511016" cy="51101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593" y="1514832"/>
            <a:ext cx="204430" cy="255508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850249" y="2068473"/>
            <a:ext cx="3419237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Transaction &amp; Card Usage</a:t>
            </a:r>
            <a:endParaRPr lang="en-US" sz="1650" dirty="0"/>
          </a:p>
        </p:txBody>
      </p:sp>
      <p:sp>
        <p:nvSpPr>
          <p:cNvPr id="15" name="Text 6"/>
          <p:cNvSpPr/>
          <p:nvPr/>
        </p:nvSpPr>
        <p:spPr>
          <a:xfrm>
            <a:off x="4850249" y="2703076"/>
            <a:ext cx="3419237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evaluate transaction types and card usage patterns.</a:t>
            </a:r>
            <a:endParaRPr lang="en-US" sz="1300" dirty="0"/>
          </a:p>
        </p:txBody>
      </p:sp>
      <p:sp>
        <p:nvSpPr>
          <p:cNvPr id="16" name="Shape 7"/>
          <p:cNvSpPr/>
          <p:nvPr/>
        </p:nvSpPr>
        <p:spPr>
          <a:xfrm>
            <a:off x="681395" y="3867031"/>
            <a:ext cx="3805476" cy="1804988"/>
          </a:xfrm>
          <a:prstGeom prst="roundRect">
            <a:avLst>
              <a:gd name="adj" fmla="val 607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5" y="3844171"/>
            <a:ext cx="3805476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24" y="3611523"/>
            <a:ext cx="511016" cy="511016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1858" y="3739277"/>
            <a:ext cx="204430" cy="255508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874514" y="4292918"/>
            <a:ext cx="3419237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Customer Demographics</a:t>
            </a:r>
            <a:endParaRPr lang="en-US" sz="1650" dirty="0"/>
          </a:p>
        </p:txBody>
      </p:sp>
      <p:sp>
        <p:nvSpPr>
          <p:cNvPr id="21" name="Text 9"/>
          <p:cNvSpPr/>
          <p:nvPr/>
        </p:nvSpPr>
        <p:spPr>
          <a:xfrm>
            <a:off x="874514" y="4927521"/>
            <a:ext cx="3419237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identify customer demographics driving the majority of spending.</a:t>
            </a:r>
            <a:endParaRPr lang="en-US" sz="1300" dirty="0"/>
          </a:p>
        </p:txBody>
      </p:sp>
      <p:sp>
        <p:nvSpPr>
          <p:cNvPr id="22" name="Shape 10"/>
          <p:cNvSpPr/>
          <p:nvPr/>
        </p:nvSpPr>
        <p:spPr>
          <a:xfrm>
            <a:off x="4657130" y="3867031"/>
            <a:ext cx="3805476" cy="1804988"/>
          </a:xfrm>
          <a:prstGeom prst="roundRect">
            <a:avLst>
              <a:gd name="adj" fmla="val 607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130" y="3844171"/>
            <a:ext cx="3805476" cy="91440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359" y="3611523"/>
            <a:ext cx="511016" cy="511016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593" y="3739277"/>
            <a:ext cx="204430" cy="255508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4850249" y="4292918"/>
            <a:ext cx="337292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Insights with Power BI</a:t>
            </a:r>
            <a:endParaRPr lang="en-US" sz="1650" dirty="0"/>
          </a:p>
        </p:txBody>
      </p:sp>
      <p:sp>
        <p:nvSpPr>
          <p:cNvPr id="27" name="Text 12"/>
          <p:cNvSpPr/>
          <p:nvPr/>
        </p:nvSpPr>
        <p:spPr>
          <a:xfrm>
            <a:off x="4850249" y="4661297"/>
            <a:ext cx="3419237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visualize insights using Power BI dashboards for clearer business decision-making.</a:t>
            </a:r>
            <a:endParaRPr lang="en-US" sz="1300" dirty="0"/>
          </a:p>
        </p:txBody>
      </p:sp>
      <p:sp>
        <p:nvSpPr>
          <p:cNvPr id="28" name="Shape 13"/>
          <p:cNvSpPr/>
          <p:nvPr/>
        </p:nvSpPr>
        <p:spPr>
          <a:xfrm>
            <a:off x="681395" y="6097786"/>
            <a:ext cx="7781211" cy="1532453"/>
          </a:xfrm>
          <a:prstGeom prst="roundRect">
            <a:avLst>
              <a:gd name="adj" fmla="val 716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9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395" y="6074926"/>
            <a:ext cx="7781211" cy="91440"/>
          </a:xfrm>
          <a:prstGeom prst="rect">
            <a:avLst/>
          </a:prstGeom>
        </p:spPr>
      </p:pic>
      <p:pic>
        <p:nvPicPr>
          <p:cNvPr id="30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492" y="5842278"/>
            <a:ext cx="511016" cy="511016"/>
          </a:xfrm>
          <a:prstGeom prst="rect">
            <a:avLst/>
          </a:prstGeom>
        </p:spPr>
      </p:pic>
      <p:pic>
        <p:nvPicPr>
          <p:cNvPr id="31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9725" y="5970032"/>
            <a:ext cx="204430" cy="255508"/>
          </a:xfrm>
          <a:prstGeom prst="rect">
            <a:avLst/>
          </a:prstGeom>
        </p:spPr>
      </p:pic>
      <p:sp>
        <p:nvSpPr>
          <p:cNvPr id="32" name="Text 14"/>
          <p:cNvSpPr/>
          <p:nvPr/>
        </p:nvSpPr>
        <p:spPr>
          <a:xfrm>
            <a:off x="874514" y="6523672"/>
            <a:ext cx="291524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Recommendations</a:t>
            </a:r>
            <a:endParaRPr lang="en-US" sz="1650" dirty="0"/>
          </a:p>
        </p:txBody>
      </p:sp>
      <p:sp>
        <p:nvSpPr>
          <p:cNvPr id="33" name="Text 15"/>
          <p:cNvSpPr/>
          <p:nvPr/>
        </p:nvSpPr>
        <p:spPr>
          <a:xfrm>
            <a:off x="874514" y="6892052"/>
            <a:ext cx="7394972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provide recommendations that support growth strategies, enhance customer engagement, and increase digital adoption.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dataset consists of 450,000 transactions with the following key attributes: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56186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Transaction details: Amount, type (swipe, chip, online), and date.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94882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 demographics: Age, gender.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335774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Card details: Card type (debit, credit, prepaid), brand (Mastercard, Visa, Amex, Discover), and chip-enabled status.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040267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Aggregated metrics: Total spending of $19.26M with an average spend of $42.80 per transaction.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864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Used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7139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4143137"/>
            <a:ext cx="307467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for data cleaning, preprocessing, and exploratory insights. 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116467" y="37139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116467" y="4143137"/>
            <a:ext cx="3074670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for creating interactive dashboards that summarize key findings, offering dynamic data exploration and reporting capabilities.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39144" y="37139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Excel/CSV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439144" y="4143137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Utilized for raw data handling and initial exploration, ensuring accessibility and preliminary data review.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761821" y="37139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0761821" y="4143137"/>
            <a:ext cx="30747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Applied for efficiently querying structured subsets of the data, preparing it for further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32409"/>
            <a:ext cx="499121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 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3050143"/>
            <a:ext cx="7556421" cy="3047048"/>
          </a:xfrm>
          <a:prstGeom prst="roundRect">
            <a:avLst>
              <a:gd name="adj" fmla="val 3601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3050143"/>
            <a:ext cx="91440" cy="3047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3588" y="327136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083588" y="3762494"/>
            <a:ext cx="7045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Handled missing values of "merchant_state" column with "Online" value  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083588" y="4149447"/>
            <a:ext cx="7045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Convert the data type of "date" column to "Date" instead of "DateTime" to easily use it in the analysis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083588" y="4853940"/>
            <a:ext cx="7045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Removed the dollar sign($) from the values and Fixed the data type of "amount" column to be "float" and 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083588" y="5558433"/>
            <a:ext cx="7045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Extracted new features such as year, month, and age groups for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464" y="455414"/>
            <a:ext cx="4140994" cy="517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Analysis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2464" y="1304211"/>
            <a:ext cx="13305473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From the insights, several business observations emerge: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662464" y="1755458"/>
            <a:ext cx="4324707" cy="1896785"/>
          </a:xfrm>
          <a:prstGeom prst="roundRect">
            <a:avLst>
              <a:gd name="adj" fmla="val 3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00" y="1928693"/>
            <a:ext cx="496848" cy="49684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64" y="2037397"/>
            <a:ext cx="223599" cy="2794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5700" y="2591157"/>
            <a:ext cx="2140982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Spending by Gender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35700" y="2949178"/>
            <a:ext cx="3978235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Almost balanced between males and females, ensuring wide market engagement.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5152787" y="1755458"/>
            <a:ext cx="4324707" cy="1896785"/>
          </a:xfrm>
          <a:prstGeom prst="roundRect">
            <a:avLst>
              <a:gd name="adj" fmla="val 3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023" y="1928693"/>
            <a:ext cx="496848" cy="49684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588" y="2037397"/>
            <a:ext cx="223599" cy="2794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26023" y="2591157"/>
            <a:ext cx="2070497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 Types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326023" y="2949178"/>
            <a:ext cx="3978235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Traditional swipe and chip dominate, while online transactions remain underutilized.</a:t>
            </a:r>
            <a:endParaRPr lang="en-US" sz="1300" dirty="0"/>
          </a:p>
        </p:txBody>
      </p:sp>
      <p:sp>
        <p:nvSpPr>
          <p:cNvPr id="14" name="Shape 8"/>
          <p:cNvSpPr/>
          <p:nvPr/>
        </p:nvSpPr>
        <p:spPr>
          <a:xfrm>
            <a:off x="9643110" y="1755458"/>
            <a:ext cx="4324707" cy="1896785"/>
          </a:xfrm>
          <a:prstGeom prst="roundRect">
            <a:avLst>
              <a:gd name="adj" fmla="val 3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6346" y="1928693"/>
            <a:ext cx="496848" cy="496848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2911" y="2037397"/>
            <a:ext cx="223599" cy="27944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16346" y="2591157"/>
            <a:ext cx="2070497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 Usage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9816346" y="2949178"/>
            <a:ext cx="3978235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Debit cards are the most common, but credit cards drive higher spending.</a:t>
            </a:r>
            <a:endParaRPr lang="en-US" sz="1300" dirty="0"/>
          </a:p>
        </p:txBody>
      </p:sp>
      <p:sp>
        <p:nvSpPr>
          <p:cNvPr id="19" name="Shape 11"/>
          <p:cNvSpPr/>
          <p:nvPr/>
        </p:nvSpPr>
        <p:spPr>
          <a:xfrm>
            <a:off x="662464" y="3817858"/>
            <a:ext cx="4324707" cy="1896785"/>
          </a:xfrm>
          <a:prstGeom prst="roundRect">
            <a:avLst>
              <a:gd name="adj" fmla="val 3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700" y="3991094"/>
            <a:ext cx="496848" cy="496848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264" y="4099798"/>
            <a:ext cx="223599" cy="27944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835700" y="4653558"/>
            <a:ext cx="2070497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 Brands</a:t>
            </a:r>
            <a:endParaRPr lang="en-US" sz="1600" dirty="0"/>
          </a:p>
        </p:txBody>
      </p:sp>
      <p:sp>
        <p:nvSpPr>
          <p:cNvPr id="23" name="Text 13"/>
          <p:cNvSpPr/>
          <p:nvPr/>
        </p:nvSpPr>
        <p:spPr>
          <a:xfrm>
            <a:off x="835700" y="5011579"/>
            <a:ext cx="3978235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Mastercard and Visa dominate the market; Amex and Discover have minimal usage.</a:t>
            </a:r>
            <a:endParaRPr lang="en-US" sz="1300" dirty="0"/>
          </a:p>
        </p:txBody>
      </p:sp>
      <p:sp>
        <p:nvSpPr>
          <p:cNvPr id="24" name="Shape 14"/>
          <p:cNvSpPr/>
          <p:nvPr/>
        </p:nvSpPr>
        <p:spPr>
          <a:xfrm>
            <a:off x="5152787" y="3817858"/>
            <a:ext cx="4324707" cy="1896785"/>
          </a:xfrm>
          <a:prstGeom prst="roundRect">
            <a:avLst>
              <a:gd name="adj" fmla="val 3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6023" y="3991094"/>
            <a:ext cx="496848" cy="496848"/>
          </a:xfrm>
          <a:prstGeom prst="rect">
            <a:avLst/>
          </a:prstGeom>
        </p:spPr>
      </p:pic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2588" y="4099798"/>
            <a:ext cx="223599" cy="279440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5326023" y="4653558"/>
            <a:ext cx="2315647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Number of Cards Held</a:t>
            </a:r>
            <a:endParaRPr lang="en-US" sz="1600" dirty="0"/>
          </a:p>
        </p:txBody>
      </p:sp>
      <p:sp>
        <p:nvSpPr>
          <p:cNvPr id="28" name="Text 16"/>
          <p:cNvSpPr/>
          <p:nvPr/>
        </p:nvSpPr>
        <p:spPr>
          <a:xfrm>
            <a:off x="5326023" y="5011579"/>
            <a:ext cx="3978235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Customers with 3–4 cards contribute the most spending, peaking at $4.9M.</a:t>
            </a:r>
            <a:endParaRPr lang="en-US" sz="1300" dirty="0"/>
          </a:p>
        </p:txBody>
      </p:sp>
      <p:sp>
        <p:nvSpPr>
          <p:cNvPr id="29" name="Shape 17"/>
          <p:cNvSpPr/>
          <p:nvPr/>
        </p:nvSpPr>
        <p:spPr>
          <a:xfrm>
            <a:off x="9643110" y="3817858"/>
            <a:ext cx="4324707" cy="1896785"/>
          </a:xfrm>
          <a:prstGeom prst="roundRect">
            <a:avLst>
              <a:gd name="adj" fmla="val 3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30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6346" y="3991094"/>
            <a:ext cx="496848" cy="496848"/>
          </a:xfrm>
          <a:prstGeom prst="rect">
            <a:avLst/>
          </a:prstGeom>
        </p:spPr>
      </p:pic>
      <p:pic>
        <p:nvPicPr>
          <p:cNvPr id="31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2911" y="4099798"/>
            <a:ext cx="223599" cy="279440"/>
          </a:xfrm>
          <a:prstGeom prst="rect">
            <a:avLst/>
          </a:prstGeom>
        </p:spPr>
      </p:pic>
      <p:sp>
        <p:nvSpPr>
          <p:cNvPr id="32" name="Text 18"/>
          <p:cNvSpPr/>
          <p:nvPr/>
        </p:nvSpPr>
        <p:spPr>
          <a:xfrm>
            <a:off x="9816346" y="4653558"/>
            <a:ext cx="2912150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Spending Trends Over Years</a:t>
            </a:r>
            <a:endParaRPr lang="en-US" sz="1600" dirty="0"/>
          </a:p>
        </p:txBody>
      </p:sp>
      <p:sp>
        <p:nvSpPr>
          <p:cNvPr id="33" name="Text 19"/>
          <p:cNvSpPr/>
          <p:nvPr/>
        </p:nvSpPr>
        <p:spPr>
          <a:xfrm>
            <a:off x="9816346" y="5011579"/>
            <a:ext cx="3978235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Spending trends over years revealed steady growth until 2016, followed by a decline in recent years.</a:t>
            </a:r>
            <a:endParaRPr lang="en-US" sz="1300" dirty="0"/>
          </a:p>
        </p:txBody>
      </p:sp>
      <p:sp>
        <p:nvSpPr>
          <p:cNvPr id="34" name="Shape 20"/>
          <p:cNvSpPr/>
          <p:nvPr/>
        </p:nvSpPr>
        <p:spPr>
          <a:xfrm>
            <a:off x="662464" y="5880259"/>
            <a:ext cx="6569869" cy="1896785"/>
          </a:xfrm>
          <a:prstGeom prst="roundRect">
            <a:avLst>
              <a:gd name="adj" fmla="val 3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35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700" y="6053495"/>
            <a:ext cx="496848" cy="496848"/>
          </a:xfrm>
          <a:prstGeom prst="rect">
            <a:avLst/>
          </a:prstGeom>
        </p:spPr>
      </p:pic>
      <p:pic>
        <p:nvPicPr>
          <p:cNvPr id="3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2264" y="6162199"/>
            <a:ext cx="223599" cy="279440"/>
          </a:xfrm>
          <a:prstGeom prst="rect">
            <a:avLst/>
          </a:prstGeom>
        </p:spPr>
      </p:pic>
      <p:sp>
        <p:nvSpPr>
          <p:cNvPr id="37" name="Text 21"/>
          <p:cNvSpPr/>
          <p:nvPr/>
        </p:nvSpPr>
        <p:spPr>
          <a:xfrm>
            <a:off x="835700" y="6715958"/>
            <a:ext cx="267902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Spending Trends</a:t>
            </a:r>
            <a:endParaRPr lang="en-US" sz="1600" dirty="0"/>
          </a:p>
        </p:txBody>
      </p:sp>
      <p:sp>
        <p:nvSpPr>
          <p:cNvPr id="38" name="Text 22"/>
          <p:cNvSpPr/>
          <p:nvPr/>
        </p:nvSpPr>
        <p:spPr>
          <a:xfrm>
            <a:off x="835700" y="7073979"/>
            <a:ext cx="6223397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Monthly trends showed seasonal peaks around March, August, and October.</a:t>
            </a:r>
            <a:endParaRPr lang="en-US" sz="1300" dirty="0"/>
          </a:p>
        </p:txBody>
      </p:sp>
      <p:sp>
        <p:nvSpPr>
          <p:cNvPr id="39" name="Shape 23"/>
          <p:cNvSpPr/>
          <p:nvPr/>
        </p:nvSpPr>
        <p:spPr>
          <a:xfrm>
            <a:off x="7397948" y="5880259"/>
            <a:ext cx="6569869" cy="1896785"/>
          </a:xfrm>
          <a:prstGeom prst="roundRect">
            <a:avLst>
              <a:gd name="adj" fmla="val 3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40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1184" y="6053495"/>
            <a:ext cx="496848" cy="496848"/>
          </a:xfrm>
          <a:prstGeom prst="rect">
            <a:avLst/>
          </a:prstGeom>
        </p:spPr>
      </p:pic>
      <p:pic>
        <p:nvPicPr>
          <p:cNvPr id="41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07749" y="6162199"/>
            <a:ext cx="223599" cy="279440"/>
          </a:xfrm>
          <a:prstGeom prst="rect">
            <a:avLst/>
          </a:prstGeom>
        </p:spPr>
      </p:pic>
      <p:sp>
        <p:nvSpPr>
          <p:cNvPr id="42" name="Text 24"/>
          <p:cNvSpPr/>
          <p:nvPr/>
        </p:nvSpPr>
        <p:spPr>
          <a:xfrm>
            <a:off x="7571184" y="6715958"/>
            <a:ext cx="3134916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Distribution of Customers</a:t>
            </a:r>
            <a:endParaRPr lang="en-US" sz="1600" dirty="0"/>
          </a:p>
        </p:txBody>
      </p:sp>
      <p:sp>
        <p:nvSpPr>
          <p:cNvPr id="43" name="Text 25"/>
          <p:cNvSpPr/>
          <p:nvPr/>
        </p:nvSpPr>
        <p:spPr>
          <a:xfrm>
            <a:off x="7571184" y="7073979"/>
            <a:ext cx="6223397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 distribution highlighted that customers over 60 are the most active group, while younger customers are underrepresented.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2417"/>
            <a:ext cx="75591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Dashboard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5933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 designed three dashboards to visualize these findings clearly: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0011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Overview Dashboard: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18706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Displays total spending, average spending, transaction volume, and age statistics.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57401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Highlights spending trends across years and months.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96097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Customers Dashboard: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34792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Shows spending and transaction distribution by gender.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73487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Breaks down transaction types and customer age groups.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12183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insights into customer engagement patterns.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50878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Cards Dashboard: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89573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Analyzes card type usage (debit, credit, prepaid).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628269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Shows chip card adoption rates.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66696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Highlights card brand distribution and spending by the number of cards held.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942</Words>
  <Application>Microsoft Office PowerPoint</Application>
  <PresentationFormat>Custom</PresentationFormat>
  <Paragraphs>128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lastModifiedBy>Ahmed Hossam 20220017</cp:lastModifiedBy>
  <cp:revision>3</cp:revision>
  <dcterms:created xsi:type="dcterms:W3CDTF">2025-09-24T01:18:05Z</dcterms:created>
  <dcterms:modified xsi:type="dcterms:W3CDTF">2025-09-24T01:53:59Z</dcterms:modified>
</cp:coreProperties>
</file>